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72" r:id="rId3"/>
    <p:sldId id="267" r:id="rId4"/>
    <p:sldId id="271" r:id="rId5"/>
    <p:sldId id="268" r:id="rId6"/>
    <p:sldId id="269" r:id="rId7"/>
    <p:sldId id="258" r:id="rId8"/>
    <p:sldId id="262" r:id="rId9"/>
    <p:sldId id="259" r:id="rId10"/>
    <p:sldId id="265" r:id="rId11"/>
    <p:sldId id="266" r:id="rId12"/>
    <p:sldId id="270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2075"/>
    <p:restoredTop sz="94158"/>
  </p:normalViewPr>
  <p:slideViewPr>
    <p:cSldViewPr snapToGrid="0">
      <p:cViewPr varScale="1">
        <p:scale>
          <a:sx n="128" d="100"/>
          <a:sy n="128" d="100"/>
        </p:scale>
        <p:origin x="72" y="2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705e15e7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2705e15e7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aa48a2841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7aa48a2841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93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2135C172-36F6-29E1-2564-3A81DBC25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aa48a2841_1_10:notes">
            <a:extLst>
              <a:ext uri="{FF2B5EF4-FFF2-40B4-BE49-F238E27FC236}">
                <a16:creationId xmlns:a16="http://schemas.microsoft.com/office/drawing/2014/main" id="{DF826FDE-A93B-2F8A-ACD1-F1852CA7A0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7aa48a2841_1_10:notes">
            <a:extLst>
              <a:ext uri="{FF2B5EF4-FFF2-40B4-BE49-F238E27FC236}">
                <a16:creationId xmlns:a16="http://schemas.microsoft.com/office/drawing/2014/main" id="{B40F8371-FAEB-341E-A624-C7B51B3A31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83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57995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3166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19775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5049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2841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7a6ff875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7a6ff875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每一幀的動作嵌入：每個幀根據其對應的動作生成，使模型能夠根據當前的動作來影響下一幀的生成過程。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動作隨機丟失 </a:t>
            </a:r>
            <a:r>
              <a:rPr lang="en-US" altLang="zh-TW" dirty="0"/>
              <a:t>(</a:t>
            </a:r>
            <a:r>
              <a:rPr lang="en" altLang="zh-TW" dirty="0"/>
              <a:t>Action Dropout)</a:t>
            </a:r>
            <a:r>
              <a:rPr lang="zh-TW" altLang="en" dirty="0"/>
              <a:t>：</a:t>
            </a:r>
            <a:r>
              <a:rPr lang="zh-TW" altLang="en-US" dirty="0"/>
              <a:t>在訓練過程中，隨機丟棄某些幀的動作，使得模型在訓練過程中學會處理有動作與無動作的情境。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>
          <a:extLst>
            <a:ext uri="{FF2B5EF4-FFF2-40B4-BE49-F238E27FC236}">
              <a16:creationId xmlns:a16="http://schemas.microsoft.com/office/drawing/2014/main" id="{62DD33F3-34BF-EDA4-FA32-97731BDDF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7a6ff87535_0_0:notes">
            <a:extLst>
              <a:ext uri="{FF2B5EF4-FFF2-40B4-BE49-F238E27FC236}">
                <a16:creationId xmlns:a16="http://schemas.microsoft.com/office/drawing/2014/main" id="{480F0A80-1D4C-78D0-E974-3F904B8DC7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7a6ff87535_0_0:notes">
            <a:extLst>
              <a:ext uri="{FF2B5EF4-FFF2-40B4-BE49-F238E27FC236}">
                <a16:creationId xmlns:a16="http://schemas.microsoft.com/office/drawing/2014/main" id="{8FFE953A-74F0-F009-AC5D-7D69749389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1967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aa48a2841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7aa48a2841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0" dirty="0"/>
              <a:t>大量真實機器人操作的數據</a:t>
            </a:r>
            <a:endParaRPr lang="en-US" altLang="zh-TW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b="0" dirty="0"/>
              <a:t>驗證 </a:t>
            </a:r>
            <a:r>
              <a:rPr lang="en" altLang="zh-TW" b="0" dirty="0"/>
              <a:t>Vid2World </a:t>
            </a:r>
            <a:r>
              <a:rPr lang="zh-TW" altLang="en-US" b="0" dirty="0"/>
              <a:t>方法在 現實世界任務模擬 中有效性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TW" altLang="en-US"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3200" y="923875"/>
            <a:ext cx="8520600" cy="40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3200" y="923875"/>
            <a:ext cx="8520600" cy="40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Char char="○"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Char char="■"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Char char="●"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Char char="○"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Char char="■"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Char char="●"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Char char="○"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Char char="■"/>
              <a:defRPr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../media/media3.mp4"/><Relationship Id="rId7" Type="http://schemas.openxmlformats.org/officeDocument/2006/relationships/image" Target="../media/image1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350075"/>
            <a:ext cx="8520600" cy="202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lvl="0"/>
            <a:r>
              <a:rPr lang="en-US" altLang="zh-TW" sz="3000" dirty="0">
                <a:solidFill>
                  <a:schemeClr val="accent1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Vid2World</a:t>
            </a:r>
            <a:r>
              <a:rPr lang="en-US" altLang="zh-TW" sz="3000" dirty="0">
                <a:latin typeface="Arial"/>
                <a:ea typeface="Arial"/>
                <a:cs typeface="Arial"/>
                <a:sym typeface="Arial"/>
              </a:rPr>
              <a:t>: Crafting Video Diffusion Models to Interactive World Models</a:t>
            </a:r>
            <a:endParaRPr lang="en-US" sz="3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458800" y="2912005"/>
            <a:ext cx="4226400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" altLang="zh-TW" sz="1200" dirty="0"/>
              <a:t>arxiv:2505.14357</a:t>
            </a:r>
            <a:endParaRPr lang="en-US" altLang="zh-TW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TW"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TW"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指導學長：鍾閎凱</a:t>
            </a:r>
            <a:r>
              <a:rPr lang="zh-TW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zh-TW" alt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吳彥翔</a:t>
            </a:r>
            <a:endParaRPr lang="en-US" altLang="zh-TW"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報告人：電機三 賴禹衡</a:t>
            </a:r>
            <a:r>
              <a:rPr lang="en-US" altLang="zh-TW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zh-TW" alt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電機三 陳政年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US" dirty="0"/>
              <a:t>Experiment</a:t>
            </a:r>
            <a:endParaRPr dirty="0"/>
          </a:p>
        </p:txBody>
      </p:sp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313200" y="923875"/>
            <a:ext cx="8520600" cy="40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25450" indent="-285750">
              <a:buSzPts val="1400"/>
            </a:pPr>
            <a:r>
              <a:rPr lang="en-US" altLang="zh-TW" sz="1400" b="1" dirty="0"/>
              <a:t>CS:GO</a:t>
            </a:r>
            <a:r>
              <a:rPr lang="zh-TW" altLang="zh-TW" sz="1400" b="1" dirty="0"/>
              <a:t>:</a:t>
            </a:r>
            <a:r>
              <a:rPr lang="en-US" altLang="zh-TW" sz="1400" b="1" dirty="0"/>
              <a:t> </a:t>
            </a:r>
            <a:r>
              <a:rPr lang="en-US" altLang="zh-TW" sz="1400" dirty="0"/>
              <a:t>real-time user interaction on CS:GO</a:t>
            </a:r>
            <a:endParaRPr lang="en" altLang="zh-TW" sz="1400" dirty="0"/>
          </a:p>
          <a:p>
            <a:pPr marL="425450" indent="-285750">
              <a:buSzPts val="1400"/>
            </a:pPr>
            <a:endParaRPr lang="en-US" sz="1400" dirty="0"/>
          </a:p>
        </p:txBody>
      </p:sp>
      <p:pic>
        <p:nvPicPr>
          <p:cNvPr id="2" name="圖片 1" descr="一張含有 文字, 字型, 螢幕擷取畫面, 數字 的圖片&#10;&#10;AI 產生的內容可能不正確。">
            <a:extLst>
              <a:ext uri="{FF2B5EF4-FFF2-40B4-BE49-F238E27FC236}">
                <a16:creationId xmlns:a16="http://schemas.microsoft.com/office/drawing/2014/main" id="{3E23C69F-D9AB-9442-DB5E-0DB525FA1D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3269" y="1749164"/>
            <a:ext cx="5181307" cy="1145768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2C00CED1-59B6-CF82-7E0E-B042203DC88D}"/>
              </a:ext>
            </a:extLst>
          </p:cNvPr>
          <p:cNvSpPr txBox="1"/>
          <p:nvPr/>
        </p:nvSpPr>
        <p:spPr>
          <a:xfrm>
            <a:off x="1950547" y="1502558"/>
            <a:ext cx="3993619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Quantitative results for CS-GO dataset</a:t>
            </a:r>
            <a:endParaRPr sz="1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18_comparison">
            <a:hlinkClick r:id="" action="ppaction://media"/>
            <a:extLst>
              <a:ext uri="{FF2B5EF4-FFF2-40B4-BE49-F238E27FC236}">
                <a16:creationId xmlns:a16="http://schemas.microsoft.com/office/drawing/2014/main" id="{5F67C4FE-7AEE-8A98-2BE9-BB3963DCE2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406489" y="2810290"/>
            <a:ext cx="6417788" cy="1123113"/>
          </a:xfrm>
          <a:prstGeom prst="rect">
            <a:avLst/>
          </a:prstGeom>
        </p:spPr>
      </p:pic>
      <p:pic>
        <p:nvPicPr>
          <p:cNvPr id="9" name="81_comparison">
            <a:hlinkClick r:id="" action="ppaction://media"/>
            <a:extLst>
              <a:ext uri="{FF2B5EF4-FFF2-40B4-BE49-F238E27FC236}">
                <a16:creationId xmlns:a16="http://schemas.microsoft.com/office/drawing/2014/main" id="{4F0CEA0E-D329-5E87-9471-76D221B1563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406489" y="3833362"/>
            <a:ext cx="6417791" cy="112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0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D594E450-5B9D-0A3D-21EA-F1532C33F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>
            <a:extLst>
              <a:ext uri="{FF2B5EF4-FFF2-40B4-BE49-F238E27FC236}">
                <a16:creationId xmlns:a16="http://schemas.microsoft.com/office/drawing/2014/main" id="{AFB4AC19-960C-B72B-C7C7-8E6425AC24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US" dirty="0"/>
              <a:t>Ablation Study</a:t>
            </a:r>
            <a:endParaRPr dirty="0"/>
          </a:p>
        </p:txBody>
      </p:sp>
      <p:sp>
        <p:nvSpPr>
          <p:cNvPr id="98" name="Google Shape;98;p16">
            <a:extLst>
              <a:ext uri="{FF2B5EF4-FFF2-40B4-BE49-F238E27FC236}">
                <a16:creationId xmlns:a16="http://schemas.microsoft.com/office/drawing/2014/main" id="{3131032F-065D-4698-8050-3EFC5E26C6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3200" y="923875"/>
            <a:ext cx="8520600" cy="40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indent="-317500">
              <a:buSzPts val="1400"/>
            </a:pPr>
            <a:r>
              <a:rPr lang="en" altLang="zh-TW" sz="1400" dirty="0"/>
              <a:t>How important is the model’s ability to perform action guidance in interactive video prediction settings?</a:t>
            </a:r>
          </a:p>
          <a:p>
            <a:pPr lvl="0" indent="-317500">
              <a:buSzPts val="1400"/>
            </a:pPr>
            <a:r>
              <a:rPr lang="en" altLang="zh-TW" sz="1400" dirty="0"/>
              <a:t>Does the proposed mixed weight transfer induce better transfer in video prediction tasks?</a:t>
            </a:r>
            <a:endParaRPr sz="1400" dirty="0"/>
          </a:p>
        </p:txBody>
      </p:sp>
      <p:pic>
        <p:nvPicPr>
          <p:cNvPr id="7" name="圖片 6" descr="一張含有 文字, 字型, 螢幕擷取畫面, 數字 的圖片&#10;&#10;AI 產生的內容可能不正確。">
            <a:extLst>
              <a:ext uri="{FF2B5EF4-FFF2-40B4-BE49-F238E27FC236}">
                <a16:creationId xmlns:a16="http://schemas.microsoft.com/office/drawing/2014/main" id="{66742002-027D-07A7-252F-7218D9B6C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95" y="2237806"/>
            <a:ext cx="7772400" cy="170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577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070D36-E49D-0D5B-A629-74B182A32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/>
              <a:t>Drawback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DC801F5-ECAB-9198-7339-09D3BC64F2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TW" dirty="0"/>
              <a:t>The</a:t>
            </a:r>
            <a:r>
              <a:rPr lang="en" altLang="zh-TW" dirty="0"/>
              <a:t> environment’s randomness which adds to the difficulty (respawn).</a:t>
            </a:r>
            <a:r>
              <a:rPr kumimoji="1" lang="en-US" altLang="zh-TW" dirty="0"/>
              <a:t> </a:t>
            </a:r>
            <a:endParaRPr lang="en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056611E-6BFF-CA4D-A6BE-A031507571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12</a:t>
            </a:fld>
            <a:endParaRPr lang="zh-TW" altLang="en-US"/>
          </a:p>
        </p:txBody>
      </p:sp>
      <p:pic>
        <p:nvPicPr>
          <p:cNvPr id="6" name="圖片 5" descr="一張含有 螢幕擷取畫面, 比較 的圖片&#10;&#10;AI 產生的內容可能不正確。">
            <a:extLst>
              <a:ext uri="{FF2B5EF4-FFF2-40B4-BE49-F238E27FC236}">
                <a16:creationId xmlns:a16="http://schemas.microsoft.com/office/drawing/2014/main" id="{6851E481-5909-2481-C8DE-C1A2B79E9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700" y="1620534"/>
            <a:ext cx="7772400" cy="304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12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1;p15">
            <a:extLst>
              <a:ext uri="{FF2B5EF4-FFF2-40B4-BE49-F238E27FC236}">
                <a16:creationId xmlns:a16="http://schemas.microsoft.com/office/drawing/2014/main" id="{4F5BE3B7-A263-41E3-8081-6F289AF9A7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 altLang="zh-TW" dirty="0"/>
              <a:t>Vid2World </a:t>
            </a:r>
            <a:r>
              <a:rPr lang="en" altLang="zh-TW" dirty="0">
                <a:solidFill>
                  <a:schemeClr val="accent1">
                    <a:lumMod val="50000"/>
                  </a:schemeClr>
                </a:solidFill>
              </a:rPr>
              <a:t>Overview</a:t>
            </a:r>
          </a:p>
        </p:txBody>
      </p:sp>
      <p:sp>
        <p:nvSpPr>
          <p:cNvPr id="17" name="Google Shape;82;p15">
            <a:extLst>
              <a:ext uri="{FF2B5EF4-FFF2-40B4-BE49-F238E27FC236}">
                <a16:creationId xmlns:a16="http://schemas.microsoft.com/office/drawing/2014/main" id="{90FE54AC-8BAC-4DED-A8AF-F7E695D90D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3200" y="923875"/>
            <a:ext cx="8520600" cy="40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indent="-317500">
              <a:buSzPts val="1400"/>
            </a:pPr>
            <a:r>
              <a:rPr lang="en-US" altLang="zh-TW" sz="1400" b="1" dirty="0"/>
              <a:t>Goal</a:t>
            </a:r>
          </a:p>
          <a:p>
            <a:pPr lvl="1" indent="-317500">
              <a:buSzPct val="100000"/>
            </a:pPr>
            <a:r>
              <a:rPr lang="en-US" altLang="zh-TW" sz="1200" dirty="0"/>
              <a:t>Propose a </a:t>
            </a:r>
            <a:r>
              <a:rPr lang="en-US" altLang="zh-TW" sz="1200" dirty="0">
                <a:solidFill>
                  <a:schemeClr val="accent1">
                    <a:lumMod val="50000"/>
                  </a:schemeClr>
                </a:solidFill>
              </a:rPr>
              <a:t>general approach</a:t>
            </a:r>
            <a:r>
              <a:rPr lang="en-US" altLang="zh-TW" sz="1200" dirty="0"/>
              <a:t> that for transferring pre-trained video diffusion model into world model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endParaRPr lang="en-US" sz="14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 b="1" dirty="0"/>
              <a:t>What this paper want to reach – 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World model</a:t>
            </a: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r>
              <a:rPr lang="en-US" altLang="zh-TW" sz="1200" dirty="0">
                <a:solidFill>
                  <a:schemeClr val="accent1">
                    <a:lumMod val="50000"/>
                  </a:schemeClr>
                </a:solidFill>
              </a:rPr>
              <a:t>Action-conditioned 	</a:t>
            </a:r>
            <a:r>
              <a:rPr lang="en-US" altLang="zh-TW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(be able to controlled by action prompt)</a:t>
            </a:r>
            <a:br>
              <a:rPr lang="en-US" altLang="zh-TW" sz="12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altLang="zh-TW" sz="1200" dirty="0">
                <a:solidFill>
                  <a:schemeClr val="accent1">
                    <a:lumMod val="50000"/>
                  </a:schemeClr>
                </a:solidFill>
              </a:rPr>
              <a:t>Interactive		</a:t>
            </a:r>
            <a:r>
              <a:rPr lang="en-US" altLang="zh-TW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(be able to input action and output video frame by frame)</a:t>
            </a:r>
            <a:br>
              <a:rPr lang="en-US" altLang="zh-TW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altLang="zh-TW" sz="1200" dirty="0">
                <a:solidFill>
                  <a:schemeClr val="accent1">
                    <a:lumMod val="50000"/>
                  </a:schemeClr>
                </a:solidFill>
              </a:rPr>
              <a:t>Autoregressive	</a:t>
            </a:r>
            <a:r>
              <a:rPr lang="en-US" altLang="zh-TW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(be able to output video without seeing the future)</a:t>
            </a:r>
            <a:br>
              <a:rPr lang="en-US" altLang="zh-TW" sz="12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altLang="zh-TW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video diffusion model</a:t>
            </a: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endParaRPr lang="en-US" altLang="zh-TW" sz="1200" dirty="0"/>
          </a:p>
          <a:p>
            <a:pPr marL="768350" lvl="1" indent="-171450">
              <a:buSzPct val="100000"/>
            </a:pPr>
            <a:r>
              <a:rPr lang="zh-TW" altLang="en-US" sz="1200" dirty="0"/>
              <a:t>　</a:t>
            </a:r>
            <a:r>
              <a:rPr lang="en-US" altLang="zh-TW" sz="1200" dirty="0"/>
              <a:t> (This part not mentioned in this paper)</a:t>
            </a:r>
            <a:br>
              <a:rPr lang="en-US" altLang="zh-TW" sz="1200" dirty="0"/>
            </a:br>
            <a:r>
              <a:rPr lang="en-US" altLang="zh-TW" sz="1200" dirty="0"/>
              <a:t>	Afterward, we can apply this world model to downstream tasks</a:t>
            </a:r>
            <a:br>
              <a:rPr lang="en-US" altLang="zh-TW" sz="1200" dirty="0"/>
            </a:br>
            <a:r>
              <a:rPr lang="en-US" altLang="zh-TW" sz="1200" dirty="0"/>
              <a:t>	For example, training a robot arm (policy model) within the world model </a:t>
            </a:r>
          </a:p>
          <a:p>
            <a:pPr lvl="1" indent="-317500">
              <a:buSzPts val="1400"/>
              <a:buChar char="●"/>
            </a:pP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746528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1;p15">
            <a:extLst>
              <a:ext uri="{FF2B5EF4-FFF2-40B4-BE49-F238E27FC236}">
                <a16:creationId xmlns:a16="http://schemas.microsoft.com/office/drawing/2014/main" id="{4F5BE3B7-A263-41E3-8081-6F289AF9A7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 altLang="zh-TW" dirty="0"/>
              <a:t>Vid2World </a:t>
            </a:r>
            <a:r>
              <a:rPr lang="en" altLang="zh-TW" dirty="0">
                <a:solidFill>
                  <a:schemeClr val="accent1">
                    <a:lumMod val="50000"/>
                  </a:schemeClr>
                </a:solidFill>
              </a:rPr>
              <a:t>Overview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Google Shape;82;p15">
                <a:extLst>
                  <a:ext uri="{FF2B5EF4-FFF2-40B4-BE49-F238E27FC236}">
                    <a16:creationId xmlns:a16="http://schemas.microsoft.com/office/drawing/2014/main" id="{90FE54AC-8BAC-4DED-A8AF-F7E695D90D92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13200" y="923875"/>
                <a:ext cx="8520600" cy="40326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rmAutofit/>
              </a:bodyPr>
              <a:lstStyle/>
              <a:p>
                <a:pPr indent="-317500">
                  <a:buSzPts val="1400"/>
                </a:pPr>
                <a:r>
                  <a:rPr lang="en-US" altLang="zh-TW" sz="1400" b="1" dirty="0"/>
                  <a:t>Goal</a:t>
                </a:r>
              </a:p>
              <a:p>
                <a:pPr lvl="1" indent="-317500">
                  <a:buSzPct val="100000"/>
                </a:pPr>
                <a:r>
                  <a:rPr lang="en-US" altLang="zh-TW" sz="1200" dirty="0"/>
                  <a:t>Propose a 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general approach</a:t>
                </a:r>
                <a:r>
                  <a:rPr lang="en-US" altLang="zh-TW" sz="1200" dirty="0"/>
                  <a:t> that for transferring pre-trained video diffusion model into interactive world model</a:t>
                </a:r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Char char="●"/>
                </a:pPr>
                <a:endParaRPr lang="en-US" sz="1400" b="1" dirty="0"/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Char char="●"/>
                </a:pPr>
                <a:r>
                  <a:rPr lang="en-US" sz="1400" b="1" dirty="0"/>
                  <a:t>Background – </a:t>
                </a:r>
                <a:r>
                  <a:rPr lang="en-US" sz="1400" b="1" dirty="0">
                    <a:solidFill>
                      <a:schemeClr val="accent1">
                        <a:lumMod val="50000"/>
                      </a:schemeClr>
                    </a:solidFill>
                  </a:rPr>
                  <a:t>World model</a:t>
                </a:r>
              </a:p>
              <a:p>
                <a:pPr lvl="1" indent="-317500">
                  <a:buSzPct val="100000"/>
                  <a:buFont typeface="Calibri" panose="020F0502020204030204" pitchFamily="34" charset="0"/>
                  <a:buChar char="○"/>
                </a:pPr>
                <a:r>
                  <a:rPr lang="en-US" altLang="zh-TW" sz="12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As language model learns to “say”, it obtain some knowledge about language inside the model</a:t>
                </a:r>
                <a:b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</a:b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World model learns to “simulate a world”, it obtain some knowledge about “how the world evolves” inside the model</a:t>
                </a:r>
              </a:p>
              <a:p>
                <a:pPr marL="596900" lvl="1" indent="0">
                  <a:buSzPct val="100000"/>
                  <a:buNone/>
                </a:pPr>
                <a:r>
                  <a:rPr lang="en-US" altLang="zh-TW" sz="1200" dirty="0"/>
                  <a:t>	</a:t>
                </a:r>
              </a:p>
              <a:p>
                <a:pPr marL="768350" lvl="1" indent="-171450">
                  <a:buSzPct val="100000"/>
                </a:pPr>
                <a:r>
                  <a:rPr lang="en-US" altLang="zh-TW" sz="1200" dirty="0"/>
                  <a:t>	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Transition distribution</a:t>
                </a:r>
                <a:r>
                  <a:rPr lang="en-US" altLang="zh-TW" sz="1200" dirty="0"/>
                  <a:t> </a:t>
                </a:r>
                <a:r>
                  <a:rPr lang="en-US" altLang="zh-TW" sz="1200" dirty="0">
                    <a:solidFill>
                      <a:schemeClr val="bg1">
                        <a:lumMod val="50000"/>
                      </a:schemeClr>
                    </a:solidFill>
                  </a:rPr>
                  <a:t>(how the world evolve)</a:t>
                </a:r>
                <a:r>
                  <a:rPr lang="en-US" altLang="zh-TW" sz="1200" dirty="0"/>
                  <a:t> </a:t>
                </a:r>
                <a14:m>
                  <m:oMath xmlns:m="http://schemas.openxmlformats.org/officeDocument/2006/math">
                    <m:r>
                      <a:rPr lang="en-US" altLang="zh-TW" sz="1200" i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 : 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 → ∆(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TW" sz="1200" dirty="0"/>
                  <a:t> </a:t>
                </a:r>
                <a:br>
                  <a:rPr lang="en-US" altLang="zh-TW" sz="1200" dirty="0"/>
                </a:br>
                <a:r>
                  <a:rPr lang="en-US" altLang="zh-TW" sz="1200" dirty="0"/>
                  <a:t>	Input: Current state + Action</a:t>
                </a:r>
                <a:br>
                  <a:rPr lang="en-US" altLang="zh-TW" sz="1200" dirty="0"/>
                </a:br>
                <a:r>
                  <a:rPr lang="en-US" altLang="zh-TW" sz="1200" dirty="0"/>
                  <a:t>	Output: The difference between current and next state</a:t>
                </a:r>
              </a:p>
              <a:p>
                <a:pPr marL="596900" lvl="1" indent="0">
                  <a:buSzPct val="100000"/>
                  <a:buNone/>
                </a:pPr>
                <a:endParaRPr lang="en-US" altLang="zh-TW" sz="1200" dirty="0"/>
              </a:p>
              <a:p>
                <a:pPr marL="768350" lvl="1" indent="-171450">
                  <a:buSzPct val="100000"/>
                </a:pPr>
                <a:r>
                  <a:rPr lang="en-US" altLang="zh-TW" sz="1200" dirty="0"/>
                  <a:t>	In Vid2World, we want </a:t>
                </a:r>
                <a14:m>
                  <m:oMath xmlns:m="http://schemas.openxmlformats.org/officeDocument/2006/math">
                    <m:r>
                      <a:rPr lang="en-US" altLang="zh-TW" sz="1200" i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TW" sz="1200" dirty="0"/>
                  <a:t>to be 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transferred from video diffusion model</a:t>
                </a:r>
              </a:p>
              <a:p>
                <a:pPr marL="768350" lvl="1" indent="-171450">
                  <a:buSzPct val="100000"/>
                </a:pPr>
                <a:endParaRPr lang="en-US" altLang="zh-TW" sz="1200" dirty="0"/>
              </a:p>
              <a:p>
                <a:pPr marL="768350" lvl="1" indent="-171450">
                  <a:buSzPct val="100000"/>
                </a:pPr>
                <a:r>
                  <a:rPr lang="zh-TW" altLang="en-US" sz="1200" dirty="0"/>
                  <a:t>　</a:t>
                </a:r>
                <a:r>
                  <a:rPr lang="en-US" altLang="zh-TW" sz="1200" dirty="0"/>
                  <a:t>Afterward, we can apply this model to downstream tasks</a:t>
                </a:r>
                <a:br>
                  <a:rPr lang="en-US" altLang="zh-TW" sz="1200" dirty="0"/>
                </a:br>
                <a:r>
                  <a:rPr lang="en-US" altLang="zh-TW" sz="1200" dirty="0"/>
                  <a:t>	For example, training a robot arm by RL within the world model  </a:t>
                </a:r>
              </a:p>
              <a:p>
                <a:pPr lvl="1" indent="-317500">
                  <a:buSzPts val="1400"/>
                  <a:buChar char="●"/>
                </a:pPr>
                <a:endParaRPr lang="en-US" sz="1200" b="1" dirty="0"/>
              </a:p>
            </p:txBody>
          </p:sp>
        </mc:Choice>
        <mc:Fallback xmlns="">
          <p:sp>
            <p:nvSpPr>
              <p:cNvPr id="17" name="Google Shape;82;p15">
                <a:extLst>
                  <a:ext uri="{FF2B5EF4-FFF2-40B4-BE49-F238E27FC236}">
                    <a16:creationId xmlns:a16="http://schemas.microsoft.com/office/drawing/2014/main" id="{90FE54AC-8BAC-4DED-A8AF-F7E695D90D92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3200" y="923875"/>
                <a:ext cx="8520600" cy="40326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ll_combined">
            <a:hlinkClick r:id="" action="ppaction://media"/>
            <a:extLst>
              <a:ext uri="{FF2B5EF4-FFF2-40B4-BE49-F238E27FC236}">
                <a16:creationId xmlns:a16="http://schemas.microsoft.com/office/drawing/2014/main" id="{746E2DA9-D566-4FE2-A47C-E3340140F0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-2" r="54968"/>
          <a:stretch/>
        </p:blipFill>
        <p:spPr>
          <a:xfrm>
            <a:off x="6380251" y="3216936"/>
            <a:ext cx="2450549" cy="17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94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1;p15">
            <a:extLst>
              <a:ext uri="{FF2B5EF4-FFF2-40B4-BE49-F238E27FC236}">
                <a16:creationId xmlns:a16="http://schemas.microsoft.com/office/drawing/2014/main" id="{4F5BE3B7-A263-41E3-8081-6F289AF9A7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 altLang="zh-TW" dirty="0"/>
              <a:t>Vid2World </a:t>
            </a:r>
            <a:r>
              <a:rPr lang="en" altLang="zh-TW" dirty="0">
                <a:solidFill>
                  <a:schemeClr val="accent1">
                    <a:lumMod val="50000"/>
                  </a:schemeClr>
                </a:solidFill>
              </a:rPr>
              <a:t>Overview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Google Shape;82;p15">
                <a:extLst>
                  <a:ext uri="{FF2B5EF4-FFF2-40B4-BE49-F238E27FC236}">
                    <a16:creationId xmlns:a16="http://schemas.microsoft.com/office/drawing/2014/main" id="{90FE54AC-8BAC-4DED-A8AF-F7E695D90D92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13200" y="923875"/>
                <a:ext cx="8520600" cy="40326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rmAutofit/>
              </a:bodyPr>
              <a:lstStyle/>
              <a:p>
                <a:pPr indent="-317500">
                  <a:buSzPts val="1400"/>
                </a:pPr>
                <a:r>
                  <a:rPr lang="en-US" altLang="zh-TW" sz="1400" b="1" dirty="0"/>
                  <a:t>Goal</a:t>
                </a:r>
              </a:p>
              <a:p>
                <a:pPr lvl="1" indent="-317500">
                  <a:buSzPct val="100000"/>
                </a:pPr>
                <a:r>
                  <a:rPr lang="en-US" altLang="zh-TW" sz="1200" dirty="0"/>
                  <a:t>Propose a 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general approach</a:t>
                </a:r>
                <a:r>
                  <a:rPr lang="en-US" altLang="zh-TW" sz="1200" dirty="0"/>
                  <a:t> that for transferring pre-trained video diffusion model into interactive world model</a:t>
                </a:r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Char char="●"/>
                </a:pPr>
                <a:endParaRPr lang="en-US" sz="1400" b="1" dirty="0"/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Char char="●"/>
                </a:pPr>
                <a:r>
                  <a:rPr lang="en-US" sz="1400" b="1" dirty="0"/>
                  <a:t>Background – </a:t>
                </a:r>
                <a:r>
                  <a:rPr lang="en-US" sz="1400" b="1" dirty="0">
                    <a:solidFill>
                      <a:schemeClr val="accent1">
                        <a:lumMod val="50000"/>
                      </a:schemeClr>
                    </a:solidFill>
                  </a:rPr>
                  <a:t>World model</a:t>
                </a:r>
              </a:p>
              <a:p>
                <a:pPr lvl="1" indent="-317500">
                  <a:buSzPct val="100000"/>
                  <a:buFont typeface="Calibri" panose="020F0502020204030204" pitchFamily="34" charset="0"/>
                  <a:buChar char="○"/>
                </a:pP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Partially Observable Markov Decision Process (POMDP), defined over a tuple (</a:t>
                </a:r>
                <a:r>
                  <a:rPr lang="zh-TW" altLang="en-US" sz="1200" dirty="0">
                    <a:solidFill>
                      <a:schemeClr val="accent1">
                        <a:lumMod val="50000"/>
                      </a:schemeClr>
                    </a:solidFill>
                  </a:rPr>
                  <a:t>𝑆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, </a:t>
                </a:r>
                <a:r>
                  <a:rPr lang="zh-TW" altLang="en-US" sz="1200" dirty="0">
                    <a:solidFill>
                      <a:schemeClr val="accent1">
                        <a:lumMod val="50000"/>
                      </a:schemeClr>
                    </a:solidFill>
                  </a:rPr>
                  <a:t>𝑂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, </a:t>
                </a:r>
                <a:r>
                  <a:rPr lang="zh-TW" altLang="en-US" sz="1200" dirty="0">
                    <a:solidFill>
                      <a:schemeClr val="accent1">
                        <a:lumMod val="50000"/>
                      </a:schemeClr>
                    </a:solidFill>
                  </a:rPr>
                  <a:t>𝜑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, </a:t>
                </a:r>
                <a:r>
                  <a:rPr lang="zh-TW" altLang="en-US" sz="1200" dirty="0">
                    <a:solidFill>
                      <a:schemeClr val="accent1">
                        <a:lumMod val="50000"/>
                      </a:schemeClr>
                    </a:solidFill>
                  </a:rPr>
                  <a:t>𝐴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, </a:t>
                </a:r>
                <a:r>
                  <a:rPr lang="zh-TW" altLang="en-US" sz="1200" dirty="0">
                    <a:solidFill>
                      <a:schemeClr val="accent1">
                        <a:lumMod val="50000"/>
                      </a:schemeClr>
                    </a:solidFill>
                  </a:rPr>
                  <a:t>𝑝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, </a:t>
                </a:r>
                <a:r>
                  <a:rPr lang="zh-TW" altLang="en-US" sz="1200" dirty="0">
                    <a:solidFill>
                      <a:schemeClr val="accent1">
                        <a:lumMod val="50000"/>
                      </a:schemeClr>
                    </a:solidFill>
                  </a:rPr>
                  <a:t>𝑟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, </a:t>
                </a:r>
                <a:r>
                  <a:rPr lang="zh-TW" altLang="en-US" sz="1200" dirty="0">
                    <a:solidFill>
                      <a:schemeClr val="accent1">
                        <a:lumMod val="50000"/>
                      </a:schemeClr>
                    </a:solidFill>
                  </a:rPr>
                  <a:t>𝛾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).</a:t>
                </a:r>
              </a:p>
              <a:p>
                <a:pPr marL="596900" lvl="1" indent="0">
                  <a:buSzPct val="100000"/>
                  <a:buNone/>
                </a:pPr>
                <a:r>
                  <a:rPr lang="en-US" altLang="zh-TW" sz="1200" dirty="0">
                    <a:solidFill>
                      <a:schemeClr val="tx2">
                        <a:lumMod val="10000"/>
                      </a:schemeClr>
                    </a:solidFill>
                  </a:rPr>
                  <a:t>				</a:t>
                </a:r>
                <a:r>
                  <a:rPr lang="zh-TW" altLang="en-US" sz="1200" dirty="0">
                    <a:solidFill>
                      <a:schemeClr val="tx2">
                        <a:lumMod val="10000"/>
                      </a:schemeClr>
                    </a:solidFill>
                  </a:rPr>
                  <a:t>　　　</a:t>
                </a:r>
                <a:r>
                  <a:rPr lang="en-US" altLang="zh-TW" dirty="0">
                    <a:solidFill>
                      <a:schemeClr val="tx2">
                        <a:lumMod val="10000"/>
                      </a:schemeClr>
                    </a:solidFill>
                  </a:rPr>
                  <a:t>(State, Observation, Sensor, Action, Transition Distribution, Reward, Discount)</a:t>
                </a:r>
              </a:p>
              <a:p>
                <a:pPr marL="596900" lvl="1" indent="0">
                  <a:buSzPct val="100000"/>
                  <a:buNone/>
                </a:pPr>
                <a:r>
                  <a:rPr lang="en-US" altLang="zh-TW" sz="1200" dirty="0"/>
                  <a:t>	</a:t>
                </a:r>
              </a:p>
              <a:p>
                <a:pPr marL="768350" lvl="1" indent="-171450">
                  <a:buSzPct val="100000"/>
                </a:pPr>
                <a:r>
                  <a:rPr lang="en-US" altLang="zh-TW" sz="1200" dirty="0"/>
                  <a:t>	 </a:t>
                </a:r>
                <a14:m>
                  <m:oMath xmlns:m="http://schemas.openxmlformats.org/officeDocument/2006/math"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 : 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 → ∆(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),  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.  </m:t>
                    </m:r>
                    <m:sSub>
                      <m:sSubPr>
                        <m:ctrlPr>
                          <a:rPr lang="en-US" altLang="zh-TW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 ∼ 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(· | </m:t>
                    </m:r>
                    <m:sSub>
                      <m:sSubPr>
                        <m:ctrlPr>
                          <a:rPr lang="en-US" altLang="zh-TW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).</m:t>
                    </m:r>
                  </m:oMath>
                </a14:m>
                <a:r>
                  <a:rPr lang="en-US" altLang="zh-TW" sz="1200" dirty="0"/>
                  <a:t> </a:t>
                </a:r>
              </a:p>
              <a:p>
                <a:pPr marL="596900" lvl="1" indent="0">
                  <a:buSzPct val="100000"/>
                  <a:buNone/>
                </a:pPr>
                <a:r>
                  <a:rPr lang="en-US" altLang="zh-TW" sz="1200" dirty="0"/>
                  <a:t>	Trying to estimate this transition function </a:t>
                </a:r>
                <a14:m>
                  <m:oMath xmlns:m="http://schemas.openxmlformats.org/officeDocument/2006/math"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zh-TW" sz="1200" dirty="0"/>
                  <a:t> through history observation and action sequence: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TW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  <m:sub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altLang="zh-TW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  <m:sub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TW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altLang="zh-TW" sz="1200" i="1" dirty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TW" sz="1200" dirty="0"/>
              </a:p>
              <a:p>
                <a:pPr marL="596900" lvl="1" indent="0">
                  <a:buSzPct val="100000"/>
                  <a:buNone/>
                </a:pPr>
                <a:endParaRPr lang="en-US" altLang="zh-TW" sz="1200" dirty="0"/>
              </a:p>
              <a:p>
                <a:pPr marL="768350" lvl="1" indent="-171450">
                  <a:buSzPct val="100000"/>
                </a:pPr>
                <a:r>
                  <a:rPr lang="en-US" altLang="zh-TW" sz="1200" dirty="0"/>
                  <a:t>	Example: </a:t>
                </a:r>
                <a: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  <a:t>A Minesweeper world</a:t>
                </a:r>
                <a:br>
                  <a:rPr lang="en-US" altLang="zh-TW" sz="1200" dirty="0">
                    <a:solidFill>
                      <a:schemeClr val="accent1">
                        <a:lumMod val="50000"/>
                      </a:schemeClr>
                    </a:solidFill>
                  </a:rPr>
                </a:br>
                <a:r>
                  <a:rPr lang="zh-TW" altLang="en-US" sz="1200" dirty="0">
                    <a:solidFill>
                      <a:schemeClr val="bg2">
                        <a:lumMod val="50000"/>
                      </a:schemeClr>
                    </a:solidFill>
                  </a:rPr>
                  <a:t>    </a:t>
                </a:r>
                <a:r>
                  <a:rPr lang="en-US" altLang="zh-TW" dirty="0">
                    <a:solidFill>
                      <a:schemeClr val="tx2">
                        <a:lumMod val="10000"/>
                      </a:schemeClr>
                    </a:solidFill>
                  </a:rPr>
                  <a:t>(Mine locations, Revealed numbers, Your</a:t>
                </a:r>
                <a:r>
                  <a:rPr lang="zh-TW" altLang="en-US" dirty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  <a:r>
                  <a:rPr lang="en-US" altLang="zh-TW" dirty="0">
                    <a:solidFill>
                      <a:schemeClr val="tx2">
                        <a:lumMod val="10000"/>
                      </a:schemeClr>
                    </a:solidFill>
                  </a:rPr>
                  <a:t>eyes, Placing flags/Open hidden block, The rule that number</a:t>
                </a:r>
                <a:r>
                  <a:rPr lang="zh-TW" altLang="en-US" dirty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  <a:r>
                  <a:rPr lang="en-US" altLang="zh-TW" dirty="0">
                    <a:solidFill>
                      <a:schemeClr val="tx2">
                        <a:lumMod val="10000"/>
                      </a:schemeClr>
                    </a:solidFill>
                  </a:rPr>
                  <a:t>means</a:t>
                </a:r>
                <a:r>
                  <a:rPr lang="zh-TW" altLang="en-US" dirty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  <a:r>
                  <a:rPr lang="en-US" altLang="zh-TW" dirty="0">
                    <a:solidFill>
                      <a:schemeClr val="tx2">
                        <a:lumMod val="10000"/>
                      </a:schemeClr>
                    </a:solidFill>
                  </a:rPr>
                  <a:t>mine</a:t>
                </a:r>
                <a:r>
                  <a:rPr lang="zh-TW" altLang="en-US" dirty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  <a:r>
                  <a:rPr lang="en-US" altLang="zh-TW" dirty="0">
                    <a:solidFill>
                      <a:schemeClr val="tx2">
                        <a:lumMod val="10000"/>
                      </a:schemeClr>
                    </a:solidFill>
                  </a:rPr>
                  <a:t>count</a:t>
                </a:r>
                <a:r>
                  <a:rPr lang="zh-TW" altLang="en-US" dirty="0">
                    <a:solidFill>
                      <a:schemeClr val="tx2">
                        <a:lumMod val="10000"/>
                      </a:schemeClr>
                    </a:solidFill>
                  </a:rPr>
                  <a:t> </a:t>
                </a:r>
                <a:r>
                  <a:rPr lang="en-US" altLang="zh-TW" dirty="0">
                    <a:solidFill>
                      <a:schemeClr val="tx2">
                        <a:lumMod val="10000"/>
                      </a:schemeClr>
                    </a:solidFill>
                  </a:rPr>
                  <a:t>nearby, ×, ×)</a:t>
                </a:r>
                <a:r>
                  <a:rPr lang="en-US" altLang="zh-TW" sz="1200" dirty="0">
                    <a:solidFill>
                      <a:schemeClr val="tx2">
                        <a:lumMod val="10000"/>
                      </a:schemeClr>
                    </a:solidFill>
                  </a:rPr>
                  <a:t>           </a:t>
                </a:r>
                <a:r>
                  <a:rPr lang="zh-TW" altLang="en-US" sz="1200" dirty="0">
                    <a:solidFill>
                      <a:schemeClr val="tx2">
                        <a:lumMod val="10000"/>
                      </a:schemeClr>
                    </a:solidFill>
                  </a:rPr>
                  <a:t>　　　　</a:t>
                </a:r>
                <a:endParaRPr lang="en-US" altLang="zh-TW" sz="1200" dirty="0">
                  <a:solidFill>
                    <a:schemeClr val="tx2">
                      <a:lumMod val="10000"/>
                    </a:schemeClr>
                  </a:solidFill>
                </a:endParaRPr>
              </a:p>
              <a:p>
                <a:pPr marL="596900" lvl="1" indent="0">
                  <a:buSzPct val="100000"/>
                  <a:buNone/>
                </a:pPr>
                <a:endParaRPr lang="en-US" altLang="zh-TW" sz="1200" dirty="0"/>
              </a:p>
              <a:p>
                <a:pPr marL="768350" lvl="1" indent="-171450">
                  <a:buSzPct val="100000"/>
                </a:pPr>
                <a:r>
                  <a:rPr lang="en-US" altLang="zh-TW" sz="1200" dirty="0"/>
                  <a:t>	Back to Vid2World, </a:t>
                </a:r>
                <a14:m>
                  <m:oMath xmlns:m="http://schemas.openxmlformats.org/officeDocument/2006/math"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altLang="zh-TW" sz="1200" dirty="0"/>
                  <a:t> is the world, </a:t>
                </a:r>
                <a14:m>
                  <m:oMath xmlns:m="http://schemas.openxmlformats.org/officeDocument/2006/math"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en-US" altLang="zh-TW" sz="1200" dirty="0"/>
                  <a:t> is the video frame, </a:t>
                </a:r>
                <a14:m>
                  <m:oMath xmlns:m="http://schemas.openxmlformats.org/officeDocument/2006/math"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altLang="zh-TW" sz="1200" dirty="0"/>
                  <a:t> is the action input, </a:t>
                </a:r>
              </a:p>
              <a:p>
                <a:pPr marL="596900" lvl="1" indent="0">
                  <a:buSzPct val="100000"/>
                  <a:buNone/>
                </a:pPr>
                <a:r>
                  <a:rPr lang="en-US" altLang="zh-TW" sz="1200" dirty="0"/>
                  <a:t>	and we want </a:t>
                </a:r>
                <a14:m>
                  <m:oMath xmlns:m="http://schemas.openxmlformats.org/officeDocument/2006/math">
                    <m:r>
                      <a:rPr lang="en-US" altLang="zh-TW" sz="1200" i="1" dirty="0" smtClean="0">
                        <a:solidFill>
                          <a:schemeClr val="accent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TW" sz="12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TW" sz="1200" dirty="0"/>
                  <a:t>to be formulate by video diffusion model</a:t>
                </a:r>
              </a:p>
              <a:p>
                <a:pPr lvl="1" indent="-317500">
                  <a:buSzPts val="1400"/>
                  <a:buChar char="●"/>
                </a:pPr>
                <a:endParaRPr lang="en-US" sz="1200" b="1" dirty="0"/>
              </a:p>
            </p:txBody>
          </p:sp>
        </mc:Choice>
        <mc:Fallback xmlns="">
          <p:sp>
            <p:nvSpPr>
              <p:cNvPr id="17" name="Google Shape;82;p15">
                <a:extLst>
                  <a:ext uri="{FF2B5EF4-FFF2-40B4-BE49-F238E27FC236}">
                    <a16:creationId xmlns:a16="http://schemas.microsoft.com/office/drawing/2014/main" id="{90FE54AC-8BAC-4DED-A8AF-F7E695D90D92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3200" y="923875"/>
                <a:ext cx="8520600" cy="40326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圖片 20">
            <a:extLst>
              <a:ext uri="{FF2B5EF4-FFF2-40B4-BE49-F238E27FC236}">
                <a16:creationId xmlns:a16="http://schemas.microsoft.com/office/drawing/2014/main" id="{AE75258E-D6DD-4058-88FC-AAD7E90198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7125" y="3697520"/>
            <a:ext cx="1013675" cy="1258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139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1;p15">
            <a:extLst>
              <a:ext uri="{FF2B5EF4-FFF2-40B4-BE49-F238E27FC236}">
                <a16:creationId xmlns:a16="http://schemas.microsoft.com/office/drawing/2014/main" id="{4F5BE3B7-A263-41E3-8081-6F289AF9A7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 altLang="zh-TW" dirty="0"/>
              <a:t>Wh</a:t>
            </a:r>
            <a:r>
              <a:rPr lang="en-US" altLang="zh-TW" dirty="0"/>
              <a:t>at</a:t>
            </a:r>
            <a:r>
              <a:rPr lang="zh-TW" altLang="en-US" dirty="0"/>
              <a:t> </a:t>
            </a:r>
            <a:r>
              <a:rPr lang="en-US" altLang="zh-TW" dirty="0"/>
              <a:t>to modify</a:t>
            </a:r>
            <a:r>
              <a:rPr lang="en" altLang="zh-TW" dirty="0"/>
              <a:t>?</a:t>
            </a:r>
            <a:endParaRPr lang="en" altLang="zh-TW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Google Shape;82;p15">
            <a:extLst>
              <a:ext uri="{FF2B5EF4-FFF2-40B4-BE49-F238E27FC236}">
                <a16:creationId xmlns:a16="http://schemas.microsoft.com/office/drawing/2014/main" id="{90FE54AC-8BAC-4DED-A8AF-F7E695D90D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3200" y="923875"/>
            <a:ext cx="8520600" cy="40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indent="-317500">
              <a:buSzPts val="1400"/>
            </a:pPr>
            <a:r>
              <a:rPr lang="en-US" altLang="zh-TW" sz="1400" b="1" dirty="0"/>
              <a:t>Inability of causal generation</a:t>
            </a:r>
            <a:endParaRPr lang="en-US" altLang="zh-TW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lvl="1" indent="-317500">
              <a:buSzPct val="100000"/>
            </a:pPr>
            <a:r>
              <a:rPr lang="en-US" altLang="zh-TW" sz="1200" dirty="0"/>
              <a:t>Typical video diffusion models generate frames using bidirectional temporal context, allowing </a:t>
            </a:r>
            <a:r>
              <a:rPr lang="en-US" altLang="zh-TW" sz="1200" dirty="0">
                <a:solidFill>
                  <a:schemeClr val="accent1">
                    <a:lumMod val="50000"/>
                  </a:schemeClr>
                </a:solidFill>
              </a:rPr>
              <a:t>future frames to influence the past</a:t>
            </a:r>
            <a:r>
              <a:rPr lang="en-US" altLang="zh-TW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which is undesired for world model</a:t>
            </a:r>
            <a:endParaRPr lang="en-US" altLang="zh-TW" sz="1200" dirty="0">
              <a:solidFill>
                <a:schemeClr val="accent1">
                  <a:lumMod val="50000"/>
                </a:schemeClr>
              </a:solidFill>
            </a:endParaRPr>
          </a:p>
          <a:p>
            <a:pPr lvl="1" indent="-317500">
              <a:buSzPct val="100000"/>
            </a:pPr>
            <a:endParaRPr lang="en-US" sz="14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 b="1" dirty="0"/>
              <a:t>Lack of action conditioning</a:t>
            </a: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r>
              <a:rPr lang="en-US" altLang="zh-TW" sz="1200" dirty="0">
                <a:solidFill>
                  <a:schemeClr val="tx1"/>
                </a:solidFill>
              </a:rPr>
              <a:t>These models are typically conditioned on coarse, video-level inputs (e.g., text prompts) and </a:t>
            </a:r>
            <a:r>
              <a:rPr lang="en-US" altLang="zh-TW" sz="1200" dirty="0">
                <a:solidFill>
                  <a:schemeClr val="accent1">
                    <a:lumMod val="50000"/>
                  </a:schemeClr>
                </a:solidFill>
              </a:rPr>
              <a:t>lack mechanisms for fine-grained, frame-level action conditioning</a:t>
            </a: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C5D25F1-59D8-44EC-BB0F-38CFECE92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225" y="3051313"/>
            <a:ext cx="6305550" cy="164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726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1;p15">
            <a:extLst>
              <a:ext uri="{FF2B5EF4-FFF2-40B4-BE49-F238E27FC236}">
                <a16:creationId xmlns:a16="http://schemas.microsoft.com/office/drawing/2014/main" id="{4F5BE3B7-A263-41E3-8081-6F289AF9A7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altLang="zh-TW" dirty="0"/>
              <a:t>Video Diffusion </a:t>
            </a:r>
            <a:r>
              <a:rPr lang="en-US" altLang="zh-TW" dirty="0" err="1"/>
              <a:t>Causalization</a:t>
            </a:r>
            <a:endParaRPr lang="en" altLang="zh-TW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Google Shape;82;p15">
            <a:extLst>
              <a:ext uri="{FF2B5EF4-FFF2-40B4-BE49-F238E27FC236}">
                <a16:creationId xmlns:a16="http://schemas.microsoft.com/office/drawing/2014/main" id="{90FE54AC-8BAC-4DED-A8AF-F7E695D90D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3200" y="923875"/>
            <a:ext cx="8520600" cy="40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indent="-317500">
              <a:buSzPts val="1400"/>
            </a:pPr>
            <a:r>
              <a:rPr lang="en-US" altLang="zh-TW" sz="1400" b="1" dirty="0"/>
              <a:t>Temporal Attention Layers</a:t>
            </a:r>
          </a:p>
          <a:p>
            <a:pPr lvl="1" indent="-317500">
              <a:buSzPct val="100000"/>
            </a:pPr>
            <a:r>
              <a:rPr lang="en-US" altLang="zh-TW" sz="1200" dirty="0">
                <a:solidFill>
                  <a:schemeClr val="accent1">
                    <a:lumMod val="50000"/>
                  </a:schemeClr>
                </a:solidFill>
              </a:rPr>
              <a:t>Applying causal mask </a:t>
            </a:r>
            <a:r>
              <a:rPr lang="en-US" altLang="zh-TW" sz="1200" dirty="0">
                <a:solidFill>
                  <a:schemeClr val="tx1"/>
                </a:solidFill>
              </a:rPr>
              <a:t>(below detail isn’t mentioned in this paper)</a:t>
            </a:r>
          </a:p>
          <a:p>
            <a:pPr lvl="1" indent="-317500">
              <a:buSzPct val="100000"/>
            </a:pPr>
            <a:endParaRPr lang="en-US" sz="1400" b="1" dirty="0"/>
          </a:p>
          <a:p>
            <a:pPr lvl="1" indent="-317500">
              <a:buSzPct val="100000"/>
            </a:pPr>
            <a:endParaRPr lang="en-US" sz="1400" b="1" dirty="0"/>
          </a:p>
          <a:p>
            <a:pPr lvl="1" indent="-317500">
              <a:buSzPct val="100000"/>
            </a:pPr>
            <a:endParaRPr lang="en-US" sz="1400" b="1" dirty="0"/>
          </a:p>
          <a:p>
            <a:pPr lvl="1" indent="-317500">
              <a:buSzPct val="100000"/>
            </a:pPr>
            <a:endParaRPr lang="en-US" sz="1400" b="1" dirty="0"/>
          </a:p>
          <a:p>
            <a:pPr lvl="1" indent="-317500">
              <a:buSzPct val="100000"/>
            </a:pPr>
            <a:endParaRPr lang="en-US" sz="1400" b="1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 b="1" dirty="0"/>
              <a:t>Temporal Convolution Layers</a:t>
            </a: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Mixed weight transfer</a:t>
            </a: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endParaRPr lang="en-US" sz="1200" dirty="0">
              <a:solidFill>
                <a:schemeClr val="tx1"/>
              </a:solidFill>
            </a:endParaRP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endParaRPr lang="en-US" sz="1200" dirty="0">
              <a:solidFill>
                <a:schemeClr val="tx1"/>
              </a:solidFill>
            </a:endParaRP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endParaRPr lang="en-US" sz="1200" dirty="0">
              <a:solidFill>
                <a:schemeClr val="tx1"/>
              </a:solidFill>
            </a:endParaRP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endParaRPr lang="en-US" sz="1200" dirty="0">
              <a:solidFill>
                <a:schemeClr val="tx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altLang="zh-TW" sz="1400" b="1" dirty="0"/>
              <a:t>Diffusion forcing</a:t>
            </a: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r>
              <a:rPr lang="en-US" altLang="zh-TW" sz="1200" dirty="0">
                <a:solidFill>
                  <a:schemeClr val="tx1"/>
                </a:solidFill>
              </a:rPr>
              <a:t>Model trained with all combination of noise levels in history frames</a:t>
            </a: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r>
              <a:rPr lang="en-US" altLang="zh-TW" sz="1200" dirty="0">
                <a:solidFill>
                  <a:schemeClr val="tx1"/>
                </a:solidFill>
              </a:rPr>
              <a:t>Model inference with clean history and denoising current frame</a:t>
            </a:r>
          </a:p>
          <a:p>
            <a:pPr lvl="1" indent="-317500">
              <a:buSzPct val="100000"/>
              <a:buFont typeface="Calibri" panose="020F0502020204030204" pitchFamily="34" charset="0"/>
              <a:buChar char="○"/>
            </a:pPr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3559B9D-ABEB-44BC-9CAF-046D1DDF2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009" y="3176490"/>
            <a:ext cx="2738827" cy="540819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2A7D4BB-8779-4EC4-AB75-9C669C5F82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3816" y="1753136"/>
            <a:ext cx="3528559" cy="196417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5A5B7CE6-B0D7-4317-912E-B40D873FCF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09" y="1465632"/>
            <a:ext cx="2681677" cy="47511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40B80BF-0862-4E4D-8CFB-490A50C7BA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2159" y="1940750"/>
            <a:ext cx="2681677" cy="48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83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 altLang="zh-TW" dirty="0"/>
              <a:t>Causal Action Guidance - training</a:t>
            </a:r>
            <a:br>
              <a:rPr lang="en" altLang="zh-TW" dirty="0"/>
            </a:br>
            <a:endParaRPr lang="en" altLang="zh-TW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Google Shape;82;p15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13200" y="923875"/>
                <a:ext cx="8520600" cy="40326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rmAutofit/>
              </a:bodyPr>
              <a:lstStyle/>
              <a:p>
                <a:pPr indent="-317500">
                  <a:buSzPts val="1400"/>
                </a:pPr>
                <a:r>
                  <a:rPr lang="en-US" altLang="zh-TW" sz="1400" b="1" dirty="0"/>
                  <a:t>Previous methods</a:t>
                </a:r>
              </a:p>
              <a:p>
                <a:pPr lvl="1" indent="-317500">
                  <a:buSzPct val="100000"/>
                </a:pPr>
                <a:r>
                  <a:rPr lang="en-US" altLang="zh-TW" sz="1200" dirty="0"/>
                  <a:t>Integrating action condition through video-level condition, where the entire action sequence is encoded to a single embedding.</a:t>
                </a:r>
                <a:endParaRPr lang="en-US" altLang="zh-TW" sz="1200" b="1" dirty="0"/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Char char="●"/>
                </a:pPr>
                <a:endParaRPr lang="en-US" sz="1400" b="1" dirty="0"/>
              </a:p>
              <a:p>
                <a:pPr marL="457200" lvl="0" indent="-3175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Char char="●"/>
                </a:pPr>
                <a:r>
                  <a:rPr lang="en-US" sz="1400" b="1" dirty="0"/>
                  <a:t>Vid2world</a:t>
                </a:r>
                <a:endParaRPr lang="en-US" sz="1200" dirty="0"/>
              </a:p>
              <a:p>
                <a:pPr lvl="1" indent="-304800">
                  <a:lnSpc>
                    <a:spcPct val="100000"/>
                  </a:lnSpc>
                  <a:spcBef>
                    <a:spcPts val="280"/>
                  </a:spcBef>
                  <a:buSzPts val="1200"/>
                </a:pPr>
                <a:r>
                  <a:rPr lang="en-US" altLang="zh-TW" sz="1200" dirty="0"/>
                  <a:t>When predicting the t-</a:t>
                </a:r>
                <a:r>
                  <a:rPr lang="en-US" altLang="zh-TW" sz="1200" dirty="0" err="1"/>
                  <a:t>th</a:t>
                </a:r>
                <a:r>
                  <a:rPr lang="en-US" altLang="zh-TW" sz="1200" dirty="0"/>
                  <a:t> frame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  <m:sub>
                        <m:r>
                          <a:rPr lang="en-US" altLang="zh-TW" sz="12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zh-TW" sz="1200" dirty="0"/>
                  <a:t>, the embedding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12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zh-TW" sz="12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TW" sz="12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altLang="zh-TW" sz="1200" dirty="0"/>
                  <a:t> as action is added to the model’s representation at temporal position</a:t>
                </a:r>
              </a:p>
              <a:p>
                <a:pPr lvl="1" indent="-304800">
                  <a:lnSpc>
                    <a:spcPct val="100000"/>
                  </a:lnSpc>
                  <a:spcBef>
                    <a:spcPts val="280"/>
                  </a:spcBef>
                  <a:buSzPts val="1200"/>
                </a:pPr>
                <a:endParaRPr lang="en-US" altLang="zh-TW" sz="1200" dirty="0"/>
              </a:p>
              <a:p>
                <a:pPr lvl="1">
                  <a:buSzPct val="100000"/>
                </a:pPr>
                <a:r>
                  <a:rPr lang="en-US" altLang="zh-TW" sz="1200" dirty="0"/>
                  <a:t>Adding dropout </a:t>
                </a:r>
                <a:r>
                  <a:rPr lang="en" altLang="zh-TW" sz="1200" dirty="0"/>
                  <a:t>encourages the model to learn the score functions conditioned on all possible subsets of the action sequences.</a:t>
                </a:r>
              </a:p>
              <a:p>
                <a:pPr lvl="1" indent="-304800">
                  <a:lnSpc>
                    <a:spcPct val="100000"/>
                  </a:lnSpc>
                  <a:spcBef>
                    <a:spcPts val="280"/>
                  </a:spcBef>
                  <a:buSzPts val="1200"/>
                </a:pPr>
                <a:endParaRPr lang="en-US" altLang="zh-TW" sz="1200" dirty="0"/>
              </a:p>
            </p:txBody>
          </p:sp>
        </mc:Choice>
        <mc:Fallback xmlns="">
          <p:sp>
            <p:nvSpPr>
              <p:cNvPr id="82" name="Google Shape;82;p15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3200" y="923875"/>
                <a:ext cx="8520600" cy="4032600"/>
              </a:xfrm>
              <a:prstGeom prst="rect">
                <a:avLst/>
              </a:prstGeom>
              <a:blipFill>
                <a:blip r:embed="rId3"/>
                <a:stretch>
                  <a:fillRect r="-1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圖片 2" descr="一張含有 字型, 文字, 白色, 書法 的圖片&#10;&#10;AI 產生的內容可能不正確。">
            <a:extLst>
              <a:ext uri="{FF2B5EF4-FFF2-40B4-BE49-F238E27FC236}">
                <a16:creationId xmlns:a16="http://schemas.microsoft.com/office/drawing/2014/main" id="{33EDBDD7-FAEA-2C28-405F-CAFBCBAFB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7991" y="3622725"/>
            <a:ext cx="2374900" cy="596900"/>
          </a:xfrm>
          <a:prstGeom prst="rect">
            <a:avLst/>
          </a:prstGeom>
        </p:spPr>
      </p:pic>
      <p:sp>
        <p:nvSpPr>
          <p:cNvPr id="4" name="Google Shape;72;p14">
            <a:extLst>
              <a:ext uri="{FF2B5EF4-FFF2-40B4-BE49-F238E27FC236}">
                <a16:creationId xmlns:a16="http://schemas.microsoft.com/office/drawing/2014/main" id="{4FBD930A-8BB7-DB84-6591-0DDEF0AB68A9}"/>
              </a:ext>
            </a:extLst>
          </p:cNvPr>
          <p:cNvSpPr/>
          <p:nvPr/>
        </p:nvSpPr>
        <p:spPr>
          <a:xfrm>
            <a:off x="2268872" y="1599750"/>
            <a:ext cx="278700" cy="21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71;p14">
            <a:extLst>
              <a:ext uri="{FF2B5EF4-FFF2-40B4-BE49-F238E27FC236}">
                <a16:creationId xmlns:a16="http://schemas.microsoft.com/office/drawing/2014/main" id="{DEF1950B-F983-9A41-122E-24CBAF093CF9}"/>
              </a:ext>
            </a:extLst>
          </p:cNvPr>
          <p:cNvSpPr txBox="1"/>
          <p:nvPr/>
        </p:nvSpPr>
        <p:spPr>
          <a:xfrm>
            <a:off x="2683332" y="1429116"/>
            <a:ext cx="377733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" altLang="zh-TW" sz="1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lack the ability to perform frame-level fine-grained</a:t>
            </a:r>
          </a:p>
          <a:p>
            <a:pPr lvl="0"/>
            <a:r>
              <a:rPr lang="en" altLang="zh-TW" sz="1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action-conditioned predictions</a:t>
            </a:r>
            <a:endParaRPr sz="1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00A9B52-870F-F144-079E-ACD5E2A6811D}"/>
              </a:ext>
            </a:extLst>
          </p:cNvPr>
          <p:cNvSpPr txBox="1"/>
          <p:nvPr/>
        </p:nvSpPr>
        <p:spPr>
          <a:xfrm>
            <a:off x="4114800" y="2117834"/>
            <a:ext cx="6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5" name="圖片 4" descr="一張含有 文字, 螢幕擷取畫面, 字型, 圖表 的圖片&#10;&#10;AI 產生的內容可能不正確。">
            <a:extLst>
              <a:ext uri="{FF2B5EF4-FFF2-40B4-BE49-F238E27FC236}">
                <a16:creationId xmlns:a16="http://schemas.microsoft.com/office/drawing/2014/main" id="{3175DD0B-C78A-9F1F-DE1E-9C461CC007A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000" r="1814"/>
          <a:stretch>
            <a:fillRect/>
          </a:stretch>
        </p:blipFill>
        <p:spPr>
          <a:xfrm>
            <a:off x="0" y="3331051"/>
            <a:ext cx="3541853" cy="1812449"/>
          </a:xfrm>
          <a:prstGeom prst="rect">
            <a:avLst/>
          </a:prstGeom>
        </p:spPr>
      </p:pic>
      <p:pic>
        <p:nvPicPr>
          <p:cNvPr id="8" name="圖片 7" descr="一張含有 螢幕擷取畫面 的圖片&#10;&#10;AI 產生的內容可能不正確。">
            <a:extLst>
              <a:ext uri="{FF2B5EF4-FFF2-40B4-BE49-F238E27FC236}">
                <a16:creationId xmlns:a16="http://schemas.microsoft.com/office/drawing/2014/main" id="{2265CFF7-84A9-9D82-05F3-8F6186D747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2926" y="3225849"/>
            <a:ext cx="2374900" cy="18653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>
          <a:extLst>
            <a:ext uri="{FF2B5EF4-FFF2-40B4-BE49-F238E27FC236}">
              <a16:creationId xmlns:a16="http://schemas.microsoft.com/office/drawing/2014/main" id="{A0169B00-F940-706C-02FE-E7B7A6F2ED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>
            <a:extLst>
              <a:ext uri="{FF2B5EF4-FFF2-40B4-BE49-F238E27FC236}">
                <a16:creationId xmlns:a16="http://schemas.microsoft.com/office/drawing/2014/main" id="{1D871E5A-98A3-B713-5F68-2E409844AA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 altLang="zh-TW" dirty="0"/>
              <a:t>Causal Action Guidance - sampling</a:t>
            </a:r>
            <a:br>
              <a:rPr lang="en" altLang="zh-TW" dirty="0"/>
            </a:br>
            <a:endParaRPr lang="en" altLang="zh-TW" dirty="0"/>
          </a:p>
        </p:txBody>
      </p:sp>
      <p:sp>
        <p:nvSpPr>
          <p:cNvPr id="82" name="Google Shape;82;p15">
            <a:extLst>
              <a:ext uri="{FF2B5EF4-FFF2-40B4-BE49-F238E27FC236}">
                <a16:creationId xmlns:a16="http://schemas.microsoft.com/office/drawing/2014/main" id="{101B91CE-2603-169E-5B25-207B3DFF6A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3200" y="923875"/>
            <a:ext cx="8520600" cy="40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 b="1" dirty="0"/>
              <a:t>Vid2world</a:t>
            </a:r>
            <a:endParaRPr lang="en-US" sz="1200" dirty="0"/>
          </a:p>
          <a:p>
            <a:pPr lvl="1" indent="-304800">
              <a:lnSpc>
                <a:spcPct val="100000"/>
              </a:lnSpc>
              <a:spcBef>
                <a:spcPts val="280"/>
              </a:spcBef>
              <a:buSzPts val="1200"/>
            </a:pPr>
            <a:r>
              <a:rPr lang="en-US" altLang="zh-TW" sz="1200" dirty="0"/>
              <a:t>To add flexibility to the level of control in the generated frames, extend classifier-free guidance to action-conditioned generation in auto-regressive setting</a:t>
            </a:r>
          </a:p>
          <a:p>
            <a:pPr marL="609600" lvl="1" indent="0">
              <a:lnSpc>
                <a:spcPct val="100000"/>
              </a:lnSpc>
              <a:spcBef>
                <a:spcPts val="280"/>
              </a:spcBef>
              <a:buSzPts val="1200"/>
              <a:buNone/>
            </a:pPr>
            <a:endParaRPr lang="en-US" altLang="zh-TW" sz="1200" dirty="0"/>
          </a:p>
          <a:p>
            <a:pPr lvl="1">
              <a:buSzPct val="100000"/>
            </a:pPr>
            <a:r>
              <a:rPr lang="en-US" altLang="zh-TW" sz="1200" dirty="0"/>
              <a:t>At</a:t>
            </a:r>
            <a:r>
              <a:rPr lang="zh-TW" altLang="en-US" sz="1200" dirty="0"/>
              <a:t> </a:t>
            </a:r>
            <a:r>
              <a:rPr lang="en-US" altLang="zh-TW" sz="1200" dirty="0"/>
              <a:t>inference time, guide the model’s generation to help</a:t>
            </a:r>
            <a:r>
              <a:rPr lang="zh-TW" altLang="en-US" sz="1200" dirty="0"/>
              <a:t> </a:t>
            </a:r>
            <a:r>
              <a:rPr lang="en" altLang="zh-TW" sz="1200" dirty="0"/>
              <a:t>the model support</a:t>
            </a:r>
            <a:r>
              <a:rPr lang="zh-TW" altLang="en-US" sz="1200" dirty="0"/>
              <a:t> </a:t>
            </a:r>
            <a:r>
              <a:rPr lang="en" altLang="zh-TW" sz="1200" dirty="0"/>
              <a:t>counterfactual reasoning conditioned by the most recent action the agent takes.</a:t>
            </a:r>
            <a:endParaRPr lang="en-US" altLang="zh-TW" sz="12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32F0E1D-90EA-A0BD-A63A-B8DB02F59B4A}"/>
              </a:ext>
            </a:extLst>
          </p:cNvPr>
          <p:cNvSpPr txBox="1"/>
          <p:nvPr/>
        </p:nvSpPr>
        <p:spPr>
          <a:xfrm>
            <a:off x="4114800" y="2117834"/>
            <a:ext cx="6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3" name="圖片 2" descr="一張含有 文字, 螢幕擷取畫面, 圖表, 設計 的圖片&#10;&#10;AI 產生的內容可能不正確。">
            <a:extLst>
              <a:ext uri="{FF2B5EF4-FFF2-40B4-BE49-F238E27FC236}">
                <a16:creationId xmlns:a16="http://schemas.microsoft.com/office/drawing/2014/main" id="{0F689CAB-315E-0369-1614-8EC257868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948" y="2571750"/>
            <a:ext cx="3977927" cy="231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900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US" dirty="0"/>
              <a:t>Experiment</a:t>
            </a:r>
            <a:endParaRPr dirty="0"/>
          </a:p>
        </p:txBody>
      </p:sp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313200" y="923875"/>
            <a:ext cx="8520600" cy="40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indent="-317500">
              <a:buSzPts val="1400"/>
            </a:pPr>
            <a:r>
              <a:rPr lang="zh-TW" sz="1400" b="1" dirty="0"/>
              <a:t>R</a:t>
            </a:r>
            <a:r>
              <a:rPr lang="en-US" altLang="zh-TW" sz="1400" b="1" dirty="0"/>
              <a:t>T-1</a:t>
            </a:r>
            <a:r>
              <a:rPr lang="zh-TW" sz="1400" b="1" dirty="0"/>
              <a:t>:</a:t>
            </a:r>
            <a:r>
              <a:rPr lang="en-US" altLang="zh-TW" sz="1400" b="1" dirty="0"/>
              <a:t> </a:t>
            </a:r>
            <a:r>
              <a:rPr lang="zh-TW" sz="1400" b="1" dirty="0"/>
              <a:t>	</a:t>
            </a:r>
            <a:r>
              <a:rPr lang="en" altLang="zh-TW" sz="1400" dirty="0"/>
              <a:t> robotic experiences spanning multiple manipulation tasks</a:t>
            </a:r>
            <a:endParaRPr lang="en-US" altLang="zh-TW" sz="1400" b="1" dirty="0"/>
          </a:p>
          <a:p>
            <a:pPr marL="139700" lvl="0" indent="0">
              <a:buSzPts val="1400"/>
              <a:buNone/>
            </a:pPr>
            <a:endParaRPr sz="1400" dirty="0"/>
          </a:p>
        </p:txBody>
      </p:sp>
      <p:sp>
        <p:nvSpPr>
          <p:cNvPr id="99" name="Google Shape;99;p16"/>
          <p:cNvSpPr txBox="1"/>
          <p:nvPr/>
        </p:nvSpPr>
        <p:spPr>
          <a:xfrm>
            <a:off x="6306601" y="582800"/>
            <a:ext cx="2538662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Real2Sim Policy Evaluation</a:t>
            </a:r>
            <a:endParaRPr lang="en" altLang="zh-TW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all_combined">
            <a:hlinkClick r:id="" action="ppaction://media"/>
            <a:extLst>
              <a:ext uri="{FF2B5EF4-FFF2-40B4-BE49-F238E27FC236}">
                <a16:creationId xmlns:a16="http://schemas.microsoft.com/office/drawing/2014/main" id="{B1F47717-4E2A-A568-2871-03AA8EAE17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02246" y="3325701"/>
            <a:ext cx="5587594" cy="1765524"/>
          </a:xfrm>
          <a:prstGeom prst="rect">
            <a:avLst/>
          </a:prstGeom>
        </p:spPr>
      </p:pic>
      <p:pic>
        <p:nvPicPr>
          <p:cNvPr id="7" name="圖片 6" descr="一張含有 文字, 螢幕擷取畫面, 數字, 繪圖 的圖片&#10;&#10;AI 產生的內容可能不正確。">
            <a:extLst>
              <a:ext uri="{FF2B5EF4-FFF2-40B4-BE49-F238E27FC236}">
                <a16:creationId xmlns:a16="http://schemas.microsoft.com/office/drawing/2014/main" id="{186C43B2-9D0A-D970-C5B8-1F8A682F19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4906" y="859784"/>
            <a:ext cx="3259094" cy="2465917"/>
          </a:xfrm>
          <a:prstGeom prst="rect">
            <a:avLst/>
          </a:prstGeom>
        </p:spPr>
      </p:pic>
      <p:sp>
        <p:nvSpPr>
          <p:cNvPr id="2" name="Google Shape;99;p16">
            <a:extLst>
              <a:ext uri="{FF2B5EF4-FFF2-40B4-BE49-F238E27FC236}">
                <a16:creationId xmlns:a16="http://schemas.microsoft.com/office/drawing/2014/main" id="{A6816FC2-DB91-CC28-D3E1-999386104F92}"/>
              </a:ext>
            </a:extLst>
          </p:cNvPr>
          <p:cNvSpPr txBox="1"/>
          <p:nvPr/>
        </p:nvSpPr>
        <p:spPr>
          <a:xfrm>
            <a:off x="1785881" y="1476708"/>
            <a:ext cx="2539267" cy="36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altLang="zh-TW" sz="12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Quantitative results for RT1 dataset</a:t>
            </a:r>
            <a:endParaRPr sz="1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圖片 2" descr="一張含有 文字, 螢幕擷取畫面, 字型, 數字 的圖片&#10;&#10;AI 產生的內容可能不正確。">
            <a:extLst>
              <a:ext uri="{FF2B5EF4-FFF2-40B4-BE49-F238E27FC236}">
                <a16:creationId xmlns:a16="http://schemas.microsoft.com/office/drawing/2014/main" id="{BBDCEA25-C315-8CD5-0B0A-3179653C5A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10" y="1783713"/>
            <a:ext cx="5810533" cy="1543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1665</TotalTime>
  <Words>887</Words>
  <Application>Microsoft Office PowerPoint</Application>
  <PresentationFormat>如螢幕大小 (16:9)</PresentationFormat>
  <Paragraphs>96</Paragraphs>
  <Slides>12</Slides>
  <Notes>11</Notes>
  <HiddenSlides>2</HiddenSlides>
  <MMClips>4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6" baseType="lpstr">
      <vt:lpstr>Arial</vt:lpstr>
      <vt:lpstr>Calibri</vt:lpstr>
      <vt:lpstr>Cambria Math</vt:lpstr>
      <vt:lpstr>Simple Light</vt:lpstr>
      <vt:lpstr>Vid2World: Crafting Video Diffusion Models to Interactive World Models</vt:lpstr>
      <vt:lpstr>Vid2World Overview</vt:lpstr>
      <vt:lpstr>Vid2World Overview</vt:lpstr>
      <vt:lpstr>Vid2World Overview</vt:lpstr>
      <vt:lpstr>What to modify?</vt:lpstr>
      <vt:lpstr>Video Diffusion Causalization</vt:lpstr>
      <vt:lpstr>Causal Action Guidance - training </vt:lpstr>
      <vt:lpstr>Causal Action Guidance - sampling </vt:lpstr>
      <vt:lpstr>Experiment</vt:lpstr>
      <vt:lpstr>Experiment</vt:lpstr>
      <vt:lpstr>Ablation Study</vt:lpstr>
      <vt:lpstr>Drawback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Vid2World: Crafting Video Diffusion Models to Interactive World Models</dc:title>
  <cp:lastModifiedBy>年 松</cp:lastModifiedBy>
  <cp:revision>72</cp:revision>
  <dcterms:modified xsi:type="dcterms:W3CDTF">2025-09-25T03:55:31Z</dcterms:modified>
</cp:coreProperties>
</file>